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5143500" type="screen16x9"/>
  <p:notesSz cx="9144000" cy="5143500"/>
  <p:embeddedFontLst>
    <p:embeddedFont>
      <p:font typeface="Inter ExtraBold" panose="020B0604020202020204" charset="0"/>
      <p:bold r:id="rId12"/>
      <p:boldItalic r:id="rId13"/>
    </p:embeddedFont>
    <p:embeddedFont>
      <p:font typeface="Inter Medium" panose="020B0604020202020204" charset="0"/>
      <p:regular r:id="rId14"/>
      <p:bold r:id="rId15"/>
      <p:italic r:id="rId16"/>
      <p:boldItalic r:id="rId17"/>
    </p:embeddedFont>
    <p:embeddedFont>
      <p:font typeface="Tw Cen MT" panose="020B0602020104020603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  <p15:guide id="3" orient="horz" pos="2268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r5QuVfgM6Kql9w6i4qWslJTLX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C024F3-FFFF-4BCE-B8B0-61146D016ED2}">
  <a:tblStyle styleId="{36C024F3-FFFF-4BCE-B8B0-61146D016ED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chemeClr val="accent5">
              <a:alpha val="20000"/>
            </a:schemeClr>
          </a:solidFill>
        </a:fill>
      </a:tcStyle>
    </a:band1V>
    <a:band2V>
      <a:tcTxStyle b="off" i="off"/>
      <a:tcStyle>
        <a:tcBdr/>
        <a:fill>
          <a:solidFill>
            <a:schemeClr val="accent5">
              <a:alpha val="20000"/>
            </a:schemeClr>
          </a:solidFill>
        </a:fill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>
          <a:top>
            <a:ln w="508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>
          <a:bottom>
            <a:ln w="254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A174BC17-E9FD-466F-B58F-711AA1DF21BD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6EB1ED76-74AD-44CF-853F-D7FBDA95488D}" styleName="Table_2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DA9CEFB2-0CF7-4182-B48A-9B6B2997C9F3}" styleName="Table_3">
    <a:wholeTbl>
      <a:tcTxStyle b="off" i="off">
        <a:font>
          <a:latin typeface="Arial"/>
          <a:ea typeface="Arial"/>
          <a:cs typeface="Arial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5"/>
          </a:solidFill>
        </a:fill>
      </a:tcStyle>
    </a:wholeTbl>
    <a:band1H>
      <a:tcTxStyle b="off" i="off"/>
      <a:tcStyle>
        <a:tcBdr/>
        <a:fill>
          <a:solidFill>
            <a:srgbClr val="007784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007784"/>
          </a:solidFill>
        </a:fill>
      </a:tcStyle>
    </a:band1V>
    <a:band2V>
      <a:tcTxStyle b="off" i="off"/>
      <a:tcStyle>
        <a:tcBdr/>
        <a:fill>
          <a:solidFill>
            <a:srgbClr val="007784"/>
          </a:solidFill>
        </a:fill>
      </a:tcStyle>
    </a:band2V>
    <a:lastCol>
      <a:tcTxStyle b="off" i="off"/>
      <a:tcStyle>
        <a:tcBdr>
          <a:left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</a:tcBdr>
        <a:fill>
          <a:solidFill>
            <a:srgbClr val="007784"/>
          </a:solidFill>
        </a:fill>
      </a:tcStyle>
    </a:lastCol>
    <a:firstCol>
      <a:tcTxStyle b="off" i="off"/>
      <a:tcStyle>
        <a:tcBdr>
          <a:right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</a:tcBdr>
        <a:fill>
          <a:solidFill>
            <a:srgbClr val="007784"/>
          </a:solidFill>
        </a:fill>
      </a:tcStyle>
    </a:firstCol>
    <a:lastRow>
      <a:tcTxStyle b="off" i="off"/>
      <a:tcStyle>
        <a:tcBdr>
          <a:top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00636E"/>
          </a:solidFill>
        </a:fill>
      </a:tcStyle>
    </a:lastRow>
    <a:seCell>
      <a:tcTxStyle b="off" i="off"/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</a:tcBdr>
      </a:tcStyle>
    </a:seCell>
    <a:swCell>
      <a:tcTxStyle b="off" i="off"/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swCell>
    <a:firstRow>
      <a:tcTxStyle b="off" i="off"/>
      <a:tcStyle>
        <a:tcBdr>
          <a:bottom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 b="off" i="off"/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</a:tcBdr>
      </a:tcStyle>
    </a:neCell>
    <a:nwCell>
      <a:tcTxStyle b="off" i="off"/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nwCell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  <p:guide orient="horz" pos="22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17.png>
</file>

<file path=ppt/media/image18.gif>
</file>

<file path=ppt/media/image19.png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524300" y="385750"/>
            <a:ext cx="6096300" cy="1928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3273903ca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3273903cab3_0_0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73" name="Google Shape;7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7" name="Google Shape;9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0" name="Google Shape;11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8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4" name="Google Shape;12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 txBox="1">
            <a:spLocks noGrp="1"/>
          </p:cNvSpPr>
          <p:nvPr>
            <p:ph type="body" idx="1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9" name="Google Shape;13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3259" y="975589"/>
            <a:ext cx="6517482" cy="188191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3259" y="2914651"/>
            <a:ext cx="6517482" cy="1028699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375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3217030"/>
            <a:ext cx="7773324" cy="608708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88558" y="523696"/>
            <a:ext cx="7366899" cy="2410602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831546"/>
            <a:ext cx="7773339" cy="511854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4608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7773339" cy="2570434"/>
          </a:xfrm>
        </p:spPr>
        <p:txBody>
          <a:bodyPr anchor="ctr"/>
          <a:lstStyle>
            <a:lvl1pPr algn="ctr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153616"/>
            <a:ext cx="7773339" cy="1189785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6525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44609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279597"/>
            <a:ext cx="7773339" cy="10657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51116" y="56562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18169" y="22451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454232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1604041"/>
            <a:ext cx="7773339" cy="1883876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3496751"/>
            <a:ext cx="7773339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07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7773339" cy="120382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31" y="1775320"/>
            <a:ext cx="2474232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31" y="2207517"/>
            <a:ext cx="2474232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9292" y="1775320"/>
            <a:ext cx="246864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12" y="2207517"/>
            <a:ext cx="2477513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775320"/>
            <a:ext cx="247869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9974" y="2207517"/>
            <a:ext cx="2478696" cy="2135884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7282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31" y="458079"/>
            <a:ext cx="7773339" cy="1202942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31" y="3153615"/>
            <a:ext cx="247230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331" y="1775320"/>
            <a:ext cx="2472307" cy="1143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31" y="3585811"/>
            <a:ext cx="2472307" cy="7575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69" y="3153615"/>
            <a:ext cx="247637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31011" y="1775320"/>
            <a:ext cx="2477514" cy="1143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85811"/>
            <a:ext cx="2477514" cy="75758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3153615"/>
            <a:ext cx="2475511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79974" y="1775320"/>
            <a:ext cx="2478696" cy="1143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880" y="3585809"/>
            <a:ext cx="2478790" cy="757591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2184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1775320"/>
            <a:ext cx="7773339" cy="256808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01764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1"/>
            <a:ext cx="1914995" cy="38861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331" y="457201"/>
            <a:ext cx="5744043" cy="3886199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34747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Название раздела">
  <p:cSld name="Название раздела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 txBox="1">
            <a:spLocks noGrp="1"/>
          </p:cNvSpPr>
          <p:nvPr>
            <p:ph type="ctrTitle"/>
          </p:nvPr>
        </p:nvSpPr>
        <p:spPr>
          <a:xfrm>
            <a:off x="464100" y="2610750"/>
            <a:ext cx="6537600" cy="12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>
                <a:solidFill>
                  <a:srgbClr val="171668"/>
                </a:solidFill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title" idx="2"/>
          </p:nvPr>
        </p:nvSpPr>
        <p:spPr>
          <a:xfrm flipH="1">
            <a:off x="464275" y="1034375"/>
            <a:ext cx="2941500" cy="16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F4F"/>
              </a:buClr>
              <a:buSzPts val="12000"/>
              <a:buNone/>
              <a:defRPr sz="10000">
                <a:solidFill>
                  <a:srgbClr val="FF4F4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464100" y="4189550"/>
            <a:ext cx="4726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90669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сновная мысль">
  <p:cSld name="Основная мысль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3"/>
          <p:cNvSpPr txBox="1">
            <a:spLocks noGrp="1"/>
          </p:cNvSpPr>
          <p:nvPr>
            <p:ph type="title"/>
          </p:nvPr>
        </p:nvSpPr>
        <p:spPr>
          <a:xfrm>
            <a:off x="447900" y="1183575"/>
            <a:ext cx="8248200" cy="30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4F4F"/>
              </a:buClr>
              <a:buSzPts val="6000"/>
              <a:buNone/>
              <a:defRPr sz="6000">
                <a:solidFill>
                  <a:srgbClr val="FF4F4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6598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775320"/>
            <a:ext cx="7772870" cy="25680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88115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621423"/>
            <a:ext cx="7763814" cy="2052614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2743093"/>
            <a:ext cx="7763814" cy="1026137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8778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330" y="1775320"/>
            <a:ext cx="3829520" cy="25680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629150" y="1775320"/>
            <a:ext cx="3829050" cy="25680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74997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746" y="1778263"/>
            <a:ext cx="3655106" cy="509996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331" y="2288260"/>
            <a:ext cx="3829520" cy="20551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7317" y="1778263"/>
            <a:ext cx="3661353" cy="509996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629150" y="2288260"/>
            <a:ext cx="3829051" cy="20551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95765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1387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32965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2951766" cy="1517439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808547" y="457201"/>
            <a:ext cx="4650122" cy="388619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1" y="1974639"/>
            <a:ext cx="2951767" cy="2368761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730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31" y="457200"/>
            <a:ext cx="4451227" cy="1517441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2" y="457201"/>
            <a:ext cx="2441519" cy="38862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1974639"/>
            <a:ext cx="4451212" cy="2368760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365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32" y="463888"/>
            <a:ext cx="7773338" cy="1197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31" y="1775320"/>
            <a:ext cx="7773339" cy="2568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3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31" y="4412457"/>
            <a:ext cx="500466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73161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05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  <p:sldLayoutId id="2147483691" r:id="rId18"/>
    <p:sldLayoutId id="2147483692" r:id="rId19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3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gif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8.png"/><Relationship Id="rId11" Type="http://schemas.openxmlformats.org/officeDocument/2006/relationships/image" Target="../media/image13.gif"/><Relationship Id="rId5" Type="http://schemas.openxmlformats.org/officeDocument/2006/relationships/image" Target="../media/image7.png"/><Relationship Id="rId10" Type="http://schemas.openxmlformats.org/officeDocument/2006/relationships/image" Target="../media/image12.gif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8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273903cab3_0_0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Чистка базы клиента х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808586" y="1572750"/>
            <a:ext cx="523067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92 000 строк </a:t>
            </a:r>
            <a:b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перепутанных имен, фамилий, отчеств бесполых пользователей</a:t>
            </a:r>
            <a:b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с полями для ввода контактов в </a:t>
            </a:r>
            <a:r>
              <a:rPr lang="ru-RU" sz="2000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viber</a:t>
            </a: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и ICQ</a:t>
            </a:r>
            <a:b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с городом в виде цифры и </a:t>
            </a:r>
            <a:r>
              <a:rPr lang="ru-RU" sz="2000" cap="non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email</a:t>
            </a: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в виде</a:t>
            </a:r>
            <a:b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ru-RU" sz="20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абырвалг@dfgh.Ru</a:t>
            </a:r>
          </a:p>
        </p:txBody>
      </p:sp>
      <p:pic>
        <p:nvPicPr>
          <p:cNvPr id="54" name="Google Shape;5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20080" y="350482"/>
            <a:ext cx="2853650" cy="23218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42;g3273903cab3_0_0">
            <a:extLst>
              <a:ext uri="{FF2B5EF4-FFF2-40B4-BE49-F238E27FC236}">
                <a16:creationId xmlns:a16="http://schemas.microsoft.com/office/drawing/2014/main" id="{7F9E7742-64E0-B622-B130-01C4A5760F9D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3870924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rm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32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КАК БЫЛО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десерт, мороженое, замороженный десерт, молочные продукты&#10;&#10;Автоматически созданное описание">
            <a:extLst>
              <a:ext uri="{FF2B5EF4-FFF2-40B4-BE49-F238E27FC236}">
                <a16:creationId xmlns:a16="http://schemas.microsoft.com/office/drawing/2014/main" id="{09AB8AFD-839D-DDF4-B9F9-FE1979B50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62" y="1325446"/>
            <a:ext cx="2095500" cy="20478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1" name="Google Shape;61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7104" y="1487999"/>
            <a:ext cx="1856889" cy="152920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3" name="Google Shape;63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17906" y="2673738"/>
            <a:ext cx="1177711" cy="1306775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4" name="Google Shape;64;p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41490" y="1898298"/>
            <a:ext cx="1980523" cy="139801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5" name="Google Shape;65;p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69494" y="2340204"/>
            <a:ext cx="1640799" cy="153414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6" name="Google Shape;66;p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519993" y="2697411"/>
            <a:ext cx="1219200" cy="1398016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8" name="Google Shape;68;p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5923334" y="2129281"/>
            <a:ext cx="2987156" cy="544457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313"/>
              </a:srgbClr>
            </a:outerShdw>
          </a:effectLst>
        </p:spPr>
      </p:pic>
      <p:pic>
        <p:nvPicPr>
          <p:cNvPr id="69" name="Google Shape;69;p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2689893" y="2646774"/>
            <a:ext cx="1525724" cy="16921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Рисунок 4" descr="Изображение выглядит как транспортное средство, на открытом воздухе, Наземный транспорт, колесо&#10;&#10;Автоматически созданное описание">
            <a:extLst>
              <a:ext uri="{FF2B5EF4-FFF2-40B4-BE49-F238E27FC236}">
                <a16:creationId xmlns:a16="http://schemas.microsoft.com/office/drawing/2014/main" id="{543284D2-32D5-1BBC-D33D-BAD1B896DB5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22147" y="3742830"/>
            <a:ext cx="2485059" cy="14006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Google Shape;42;g3273903cab3_0_0">
            <a:extLst>
              <a:ext uri="{FF2B5EF4-FFF2-40B4-BE49-F238E27FC236}">
                <a16:creationId xmlns:a16="http://schemas.microsoft.com/office/drawing/2014/main" id="{F21AAFD5-A785-5BFB-680B-8EBF6E216DE4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ПРИМЕРЫ ДАННЫХ ДО ОЧИСТКИ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/>
          <p:nvPr/>
        </p:nvSpPr>
        <p:spPr>
          <a:xfrm>
            <a:off x="661657" y="2131984"/>
            <a:ext cx="418931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Calibri"/>
              </a:rPr>
              <a:t>Удалили мусор, перераспределили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Calibri"/>
            </a:endParaRPr>
          </a:p>
        </p:txBody>
      </p:sp>
      <p:graphicFrame>
        <p:nvGraphicFramePr>
          <p:cNvPr id="78" name="Google Shape;78;p4"/>
          <p:cNvGraphicFramePr/>
          <p:nvPr>
            <p:extLst>
              <p:ext uri="{D42A27DB-BD31-4B8C-83A1-F6EECF244321}">
                <p14:modId xmlns:p14="http://schemas.microsoft.com/office/powerpoint/2010/main" val="1749043914"/>
              </p:ext>
            </p:extLst>
          </p:nvPr>
        </p:nvGraphicFramePr>
        <p:xfrm>
          <a:off x="5232874" y="524038"/>
          <a:ext cx="3570112" cy="4566775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85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8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8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Поле</a:t>
                      </a:r>
                      <a:endParaRPr sz="10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До чистки</a:t>
                      </a:r>
                      <a:endParaRPr sz="10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После чистки</a:t>
                      </a:r>
                      <a:endParaRPr sz="10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2247719422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Рабочий телефон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 dirty="0">
                          <a:sym typeface="Calibri"/>
                        </a:rPr>
                        <a:t>2 520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 dirty="0">
                          <a:sym typeface="Calibri"/>
                        </a:rPr>
                        <a:t>2 411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Мобильный телефон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49 595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46 049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Домашний телефон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1 372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867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Телефон для рассылок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14 246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13 719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Номер факса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Номер пейджера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Другой телефон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2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 dirty="0">
                          <a:sym typeface="Calibri"/>
                        </a:rPr>
                        <a:t>Рабочий </a:t>
                      </a:r>
                      <a:r>
                        <a:rPr lang="ru-RU" sz="1000" u="none" strike="noStrike" cap="none" dirty="0" err="1">
                          <a:sym typeface="Calibri"/>
                        </a:rPr>
                        <a:t>e-mail</a:t>
                      </a:r>
                      <a:r>
                        <a:rPr lang="ru-RU" sz="1000" u="none" strike="noStrike" cap="none" dirty="0">
                          <a:sym typeface="Calibri"/>
                        </a:rPr>
                        <a:t> 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11 195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151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Частный e-mail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E-mail для рассылок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73 928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83 290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Другой e-mail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782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Telegram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209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209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ВКонтакте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4 929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4 928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Facebook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Skype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Viber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ICQ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Контакт Jabber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Личная страница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Страница Facebook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Страница ВКонтакте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11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Страница LiveJournal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Микроблог Twitter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Другой сайт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удален (устарел)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Источник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51 370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50 521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Сайт-источник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69 546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68 679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Город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21 851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21 783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5289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Возраст 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>
                          <a:sym typeface="Calibri"/>
                        </a:rPr>
                        <a:t>9 567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ru-RU" sz="1000" u="none" strike="noStrike" cap="none" dirty="0">
                          <a:sym typeface="Calibri"/>
                        </a:rPr>
                        <a:t>9 567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5075" marR="5075" marT="5075" marB="0" anchor="b"/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</a:tbl>
          </a:graphicData>
        </a:graphic>
      </p:graphicFrame>
      <p:pic>
        <p:nvPicPr>
          <p:cNvPr id="80" name="Google Shape;8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7510" y="2571750"/>
            <a:ext cx="3092050" cy="23094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Google Shape;42;g3273903cab3_0_0">
            <a:extLst>
              <a:ext uri="{FF2B5EF4-FFF2-40B4-BE49-F238E27FC236}">
                <a16:creationId xmlns:a16="http://schemas.microsoft.com/office/drawing/2014/main" id="{E5C59F20-CA99-FB6C-648A-A2886559F60E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ПО ИТОГАМ ОЧИСТКИ</a:t>
            </a:r>
          </a:p>
        </p:txBody>
      </p:sp>
      <p:sp>
        <p:nvSpPr>
          <p:cNvPr id="3" name="Стрелка: вправо 2">
            <a:extLst>
              <a:ext uri="{FF2B5EF4-FFF2-40B4-BE49-F238E27FC236}">
                <a16:creationId xmlns:a16="http://schemas.microsoft.com/office/drawing/2014/main" id="{5E6A4753-2D0C-B0FA-B5E4-BC61A16E72E7}"/>
              </a:ext>
            </a:extLst>
          </p:cNvPr>
          <p:cNvSpPr/>
          <p:nvPr/>
        </p:nvSpPr>
        <p:spPr>
          <a:xfrm>
            <a:off x="4492097" y="2131984"/>
            <a:ext cx="480449" cy="410470"/>
          </a:xfrm>
          <a:prstGeom prst="righ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5"/>
          <p:cNvGraphicFramePr/>
          <p:nvPr>
            <p:extLst>
              <p:ext uri="{D42A27DB-BD31-4B8C-83A1-F6EECF244321}">
                <p14:modId xmlns:p14="http://schemas.microsoft.com/office/powerpoint/2010/main" val="2546878597"/>
              </p:ext>
            </p:extLst>
          </p:nvPr>
        </p:nvGraphicFramePr>
        <p:xfrm>
          <a:off x="420499" y="1634919"/>
          <a:ext cx="3097615" cy="1249700"/>
        </p:xfrm>
        <a:graphic>
          <a:graphicData uri="http://schemas.openxmlformats.org/drawingml/2006/table">
            <a:tbl>
              <a:tblPr>
                <a:noFill/>
                <a:tableStyleId>{6EB1ED76-74AD-44CF-853F-D7FBDA95488D}</a:tableStyleId>
              </a:tblPr>
              <a:tblGrid>
                <a:gridCol w="30976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8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j-ea"/>
                          <a:cs typeface="+mj-cs"/>
                          <a:sym typeface="Inter ExtraBold"/>
                        </a:rPr>
                        <a:t>Очищено</a:t>
                      </a:r>
                      <a:endParaRPr sz="160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+mj-ea"/>
                        <a:cs typeface="+mj-cs"/>
                      </a:endParaRPr>
                    </a:p>
                  </a:txBody>
                  <a:tcPr marL="7625" marR="7625" marT="762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j-ea"/>
                          <a:cs typeface="+mj-cs"/>
                          <a:sym typeface="Inter ExtraBold"/>
                        </a:rPr>
                        <a:t>18 000 имен</a:t>
                      </a:r>
                      <a:endParaRPr sz="160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+mj-ea"/>
                        <a:cs typeface="+mj-cs"/>
                      </a:endParaRPr>
                    </a:p>
                  </a:txBody>
                  <a:tcPr marL="7625" marR="7625" marT="762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4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j-ea"/>
                          <a:cs typeface="+mj-cs"/>
                          <a:sym typeface="Inter ExtraBold"/>
                        </a:rPr>
                        <a:t>15 000 фамилий</a:t>
                      </a:r>
                      <a:endParaRPr sz="160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+mj-ea"/>
                        <a:cs typeface="+mj-cs"/>
                      </a:endParaRPr>
                    </a:p>
                  </a:txBody>
                  <a:tcPr marL="7625" marR="7625" marT="762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99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j-ea"/>
                          <a:cs typeface="+mj-cs"/>
                          <a:sym typeface="Inter ExtraBold"/>
                        </a:rPr>
                        <a:t>7 000 отчеств</a:t>
                      </a:r>
                      <a:endParaRPr sz="160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+mj-ea"/>
                        <a:cs typeface="+mj-cs"/>
                        <a:sym typeface="Inter ExtraBold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ru-RU" sz="1600" kern="1200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ea typeface="+mj-ea"/>
                          <a:cs typeface="+mj-cs"/>
                          <a:sym typeface="Inter ExtraBold"/>
                        </a:rPr>
                        <a:t>82 000 пользователей обрели пол </a:t>
                      </a:r>
                      <a:endParaRPr sz="1600" kern="1200" dirty="0"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+mj-ea"/>
                        <a:cs typeface="+mj-cs"/>
                        <a:sym typeface="Inter ExtraBold"/>
                      </a:endParaRPr>
                    </a:p>
                  </a:txBody>
                  <a:tcPr marL="7625" marR="7625" marT="762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2" name="Google Shape;92;p5"/>
          <p:cNvSpPr txBox="1"/>
          <p:nvPr/>
        </p:nvSpPr>
        <p:spPr>
          <a:xfrm>
            <a:off x="5727465" y="1613148"/>
            <a:ext cx="2458591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83 290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e-mail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вылидны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 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94" name="Google Shape;94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9678" y="2884619"/>
            <a:ext cx="1946549" cy="22298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Рисунок 3" descr="Изображение выглядит как млекопитающее, собака, щенок&#10;&#10;Автоматически созданное описание">
            <a:extLst>
              <a:ext uri="{FF2B5EF4-FFF2-40B4-BE49-F238E27FC236}">
                <a16:creationId xmlns:a16="http://schemas.microsoft.com/office/drawing/2014/main" id="{20C2D6B6-26F7-6857-7947-4C1699CF7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7465" y="2140752"/>
            <a:ext cx="2560170" cy="24787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Google Shape;42;g3273903cab3_0_0">
            <a:extLst>
              <a:ext uri="{FF2B5EF4-FFF2-40B4-BE49-F238E27FC236}">
                <a16:creationId xmlns:a16="http://schemas.microsoft.com/office/drawing/2014/main" id="{67DC6CD5-95E1-AD08-87A0-6FB28BBF4300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ПО ИТОГАМ ОЧИСТКИ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3328" y="2185535"/>
            <a:ext cx="8857343" cy="285480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6"/>
          <p:cNvSpPr txBox="1"/>
          <p:nvPr/>
        </p:nvSpPr>
        <p:spPr>
          <a:xfrm>
            <a:off x="739094" y="1451332"/>
            <a:ext cx="439322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Создана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roadmap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 по нормализации данных (мы знаем, как это делать)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06" name="Google Shape;106;p6"/>
          <p:cNvSpPr/>
          <p:nvPr/>
        </p:nvSpPr>
        <p:spPr>
          <a:xfrm>
            <a:off x="631761" y="1784478"/>
            <a:ext cx="71048" cy="67911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42;g3273903cab3_0_0">
            <a:extLst>
              <a:ext uri="{FF2B5EF4-FFF2-40B4-BE49-F238E27FC236}">
                <a16:creationId xmlns:a16="http://schemas.microsoft.com/office/drawing/2014/main" id="{18886425-CBE0-FA27-47BF-F0AFC1473639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А также</a:t>
            </a:r>
          </a:p>
        </p:txBody>
      </p:sp>
      <p:pic>
        <p:nvPicPr>
          <p:cNvPr id="6" name="Рисунок 5" descr="Изображение выглядит как рисунок, Детское искусство, зарисовка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id="{7DF83ABD-14D3-E674-7776-3E45753C6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438" y="321043"/>
            <a:ext cx="1612886" cy="16128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"/>
          <p:cNvSpPr/>
          <p:nvPr/>
        </p:nvSpPr>
        <p:spPr>
          <a:xfrm>
            <a:off x="632078" y="1818844"/>
            <a:ext cx="71048" cy="67911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0364" y="2185150"/>
            <a:ext cx="2358124" cy="2337010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sp>
        <p:nvSpPr>
          <p:cNvPr id="2" name="Google Shape;105;p6">
            <a:extLst>
              <a:ext uri="{FF2B5EF4-FFF2-40B4-BE49-F238E27FC236}">
                <a16:creationId xmlns:a16="http://schemas.microsoft.com/office/drawing/2014/main" id="{D8F08A10-2B95-DF58-3B18-978EB42553F7}"/>
              </a:ext>
            </a:extLst>
          </p:cNvPr>
          <p:cNvSpPr txBox="1"/>
          <p:nvPr/>
        </p:nvSpPr>
        <p:spPr>
          <a:xfrm>
            <a:off x="753608" y="1451332"/>
            <a:ext cx="4997988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Созданы скрипты для 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Power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Qwery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 по очистке данных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Google Shape;42;g3273903cab3_0_0">
            <a:extLst>
              <a:ext uri="{FF2B5EF4-FFF2-40B4-BE49-F238E27FC236}">
                <a16:creationId xmlns:a16="http://schemas.microsoft.com/office/drawing/2014/main" id="{7F703023-42F3-9699-4B88-30C64C69A486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А также</a:t>
            </a:r>
          </a:p>
        </p:txBody>
      </p:sp>
      <p:pic>
        <p:nvPicPr>
          <p:cNvPr id="5" name="Рисунок 4" descr="Изображение выглядит как в помещении, человек, стена, Танец&#10;&#10;Автоматически созданное описание">
            <a:extLst>
              <a:ext uri="{FF2B5EF4-FFF2-40B4-BE49-F238E27FC236}">
                <a16:creationId xmlns:a16="http://schemas.microsoft.com/office/drawing/2014/main" id="{12F0DDB2-98FC-28FD-0DC3-D8A447548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8934" y="2185149"/>
            <a:ext cx="2259693" cy="22596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Равно 5">
            <a:extLst>
              <a:ext uri="{FF2B5EF4-FFF2-40B4-BE49-F238E27FC236}">
                <a16:creationId xmlns:a16="http://schemas.microsoft.com/office/drawing/2014/main" id="{4F3E73E5-886F-DB07-BDA5-E9E8BCFF01E5}"/>
              </a:ext>
            </a:extLst>
          </p:cNvPr>
          <p:cNvSpPr/>
          <p:nvPr/>
        </p:nvSpPr>
        <p:spPr>
          <a:xfrm>
            <a:off x="4078514" y="3127829"/>
            <a:ext cx="544285" cy="338514"/>
          </a:xfrm>
          <a:prstGeom prst="mathEqual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/>
          <p:nvPr/>
        </p:nvSpPr>
        <p:spPr>
          <a:xfrm>
            <a:off x="632078" y="1818844"/>
            <a:ext cx="71048" cy="67911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33" name="Google Shape;133;p8"/>
          <p:cNvGraphicFramePr/>
          <p:nvPr>
            <p:extLst>
              <p:ext uri="{D42A27DB-BD31-4B8C-83A1-F6EECF244321}">
                <p14:modId xmlns:p14="http://schemas.microsoft.com/office/powerpoint/2010/main" val="1563616764"/>
              </p:ext>
            </p:extLst>
          </p:nvPr>
        </p:nvGraphicFramePr>
        <p:xfrm>
          <a:off x="3827797" y="2641237"/>
          <a:ext cx="1955800" cy="1828750"/>
        </p:xfrm>
        <a:graphic>
          <a:graphicData uri="http://schemas.openxmlformats.org/drawingml/2006/table">
            <a:tbl>
              <a:tblPr>
                <a:noFill/>
                <a:tableStyleId>{DA9CEFB2-0CF7-4182-B48A-9B6B2997C9F3}</a:tableStyleId>
              </a:tblPr>
              <a:tblGrid>
                <a:gridCol w="1346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b="1" u="none" strike="noStrike" cap="none">
                          <a:solidFill>
                            <a:schemeClr val="lt1"/>
                          </a:solidFill>
                        </a:rPr>
                        <a:t>Имя</a:t>
                      </a:r>
                      <a:endParaRPr sz="11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b="1" u="none" strike="noStrike" cap="none">
                          <a:solidFill>
                            <a:schemeClr val="lt1"/>
                          </a:solidFill>
                        </a:rPr>
                        <a:t>Пол</a:t>
                      </a:r>
                      <a:endParaRPr sz="1100" b="1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Абдиллажон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Абдували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 dirty="0" err="1">
                          <a:solidFill>
                            <a:schemeClr val="lt1"/>
                          </a:solidFill>
                        </a:rPr>
                        <a:t>Азретали</a:t>
                      </a:r>
                      <a:endParaRPr sz="1100" b="0" i="0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Айру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Жен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Алаа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Алипат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Жен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Алыз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Або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Муж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>
                          <a:solidFill>
                            <a:schemeClr val="lt1"/>
                          </a:solidFill>
                        </a:rPr>
                        <a:t>Алтынганым</a:t>
                      </a:r>
                      <a:endParaRPr sz="1100" b="0" i="0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100" u="none" strike="noStrike" cap="none" dirty="0">
                          <a:solidFill>
                            <a:schemeClr val="lt1"/>
                          </a:solidFill>
                        </a:rPr>
                        <a:t>Жен</a:t>
                      </a:r>
                      <a:endParaRPr sz="1100" b="0" i="0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25" marR="7625" marT="7625" marB="0" anchor="b"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34" name="Google Shape;134;p8"/>
          <p:cNvSpPr txBox="1"/>
          <p:nvPr/>
        </p:nvSpPr>
        <p:spPr>
          <a:xfrm>
            <a:off x="3280044" y="2341265"/>
            <a:ext cx="3051305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Calibri"/>
              </a:rPr>
              <a:t>в том числе «сложные» имена</a:t>
            </a:r>
            <a:endParaRPr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135" name="Google Shape;13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2260175"/>
            <a:ext cx="2714275" cy="15933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6" name="Google Shape;136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9919" y="3416911"/>
            <a:ext cx="1717364" cy="15040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Google Shape;105;p6">
            <a:extLst>
              <a:ext uri="{FF2B5EF4-FFF2-40B4-BE49-F238E27FC236}">
                <a16:creationId xmlns:a16="http://schemas.microsoft.com/office/drawing/2014/main" id="{6F40B89D-5EA8-F7EF-741D-6353BF539769}"/>
              </a:ext>
            </a:extLst>
          </p:cNvPr>
          <p:cNvSpPr txBox="1"/>
          <p:nvPr/>
        </p:nvSpPr>
        <p:spPr>
          <a:xfrm>
            <a:off x="739094" y="1451332"/>
            <a:ext cx="5592255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Arial"/>
              </a:rPr>
              <a:t>У нас есть список из 3000 валидных имен с указанием пола (для будущих чисток)</a:t>
            </a:r>
          </a:p>
        </p:txBody>
      </p:sp>
      <p:sp>
        <p:nvSpPr>
          <p:cNvPr id="3" name="Google Shape;42;g3273903cab3_0_0">
            <a:extLst>
              <a:ext uri="{FF2B5EF4-FFF2-40B4-BE49-F238E27FC236}">
                <a16:creationId xmlns:a16="http://schemas.microsoft.com/office/drawing/2014/main" id="{40CAA72E-32CB-B044-DFE9-D9E5737360B5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А также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/>
        </p:nvSpPr>
        <p:spPr>
          <a:xfrm>
            <a:off x="751676" y="1424310"/>
            <a:ext cx="5166804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Inter Medium"/>
              </a:rPr>
              <a:t>Если Вам или Вашему клиенту нужно: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Inter Medium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Inter Medium"/>
              </a:rPr>
              <a:t>перелить базу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Inter Medium"/>
              </a:rPr>
              <a:t>настроить динамическую рассылку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Inter Mediu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  <a:sym typeface="Inter Medium"/>
              </a:rPr>
              <a:t>То для начала надо почистить базу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2" name="Google Shape;42;g3273903cab3_0_0">
            <a:extLst>
              <a:ext uri="{FF2B5EF4-FFF2-40B4-BE49-F238E27FC236}">
                <a16:creationId xmlns:a16="http://schemas.microsoft.com/office/drawing/2014/main" id="{EEED31D7-4DB6-2D67-026C-3E1DFAC7955F}"/>
              </a:ext>
            </a:extLst>
          </p:cNvPr>
          <p:cNvSpPr txBox="1">
            <a:spLocks/>
          </p:cNvSpPr>
          <p:nvPr/>
        </p:nvSpPr>
        <p:spPr>
          <a:xfrm>
            <a:off x="751676" y="524038"/>
            <a:ext cx="6090826" cy="7962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1668"/>
              </a:buClr>
              <a:buSzPts val="4000"/>
              <a:buFont typeface="Inter ExtraBold"/>
              <a:buNone/>
              <a:defRPr sz="4000" kern="1200" cap="all" baseline="0">
                <a:solidFill>
                  <a:srgbClr val="171668"/>
                </a:solidFill>
                <a:effectLst/>
                <a:latin typeface="Inter ExtraBold"/>
                <a:ea typeface="Inter ExtraBold"/>
                <a:cs typeface="Inter ExtraBold"/>
                <a:sym typeface="Inter Extra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Font typeface="Inter ExtraBold"/>
              <a:buNone/>
              <a:defRPr sz="5200">
                <a:latin typeface="Inter ExtraBold"/>
                <a:ea typeface="Inter ExtraBold"/>
                <a:cs typeface="Inter ExtraBold"/>
                <a:sym typeface="Inter ExtraBold"/>
              </a:defRPr>
            </a:lvl9pPr>
          </a:lstStyle>
          <a:p>
            <a:r>
              <a:rPr lang="ru-RU" sz="2800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Обращайтесь</a:t>
            </a:r>
          </a:p>
        </p:txBody>
      </p:sp>
      <p:pic>
        <p:nvPicPr>
          <p:cNvPr id="4" name="Рисунок 3" descr="Изображение выглядит как Человеческое лицо, человек, Подбородок, Лоб&#10;&#10;Автоматически созданное описание">
            <a:extLst>
              <a:ext uri="{FF2B5EF4-FFF2-40B4-BE49-F238E27FC236}">
                <a16:creationId xmlns:a16="http://schemas.microsoft.com/office/drawing/2014/main" id="{5724E1FC-2701-E74D-2035-BDD74CE85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742" y="3097978"/>
            <a:ext cx="2324489" cy="15214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Рисунок 5" descr="Изображение выглядит как в помещении, стена, устройство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58A411C6-8B64-8BB2-B21A-7566B0AF2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8857" y="791521"/>
            <a:ext cx="2629807" cy="25461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Капля">
  <a:themeElements>
    <a:clrScheme name="Капл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Капл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апл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2</TotalTime>
  <Words>340</Words>
  <Application>Microsoft Office PowerPoint</Application>
  <PresentationFormat>Экран (16:9)</PresentationFormat>
  <Paragraphs>134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Tw Cen MT</vt:lpstr>
      <vt:lpstr>Calibri</vt:lpstr>
      <vt:lpstr>Inter Medium</vt:lpstr>
      <vt:lpstr>Inter ExtraBold</vt:lpstr>
      <vt:lpstr>Капля</vt:lpstr>
      <vt:lpstr>Чистка базы клиента х</vt:lpstr>
      <vt:lpstr>92 000 строк  перепутанных имен, фамилий, отчеств бесполых пользователей с полями для ввода контактов в viber и ICQ с городом в виде цифры и email в виде абырвалг@dfgh.Ru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Natawa</dc:creator>
  <cp:lastModifiedBy>Наталья Петрова</cp:lastModifiedBy>
  <cp:revision>1</cp:revision>
  <dcterms:modified xsi:type="dcterms:W3CDTF">2025-01-19T14:54:00Z</dcterms:modified>
</cp:coreProperties>
</file>